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6"/>
  </p:notesMasterIdLst>
  <p:sldIdLst>
    <p:sldId id="257" r:id="rId2"/>
    <p:sldId id="324" r:id="rId3"/>
    <p:sldId id="323" r:id="rId4"/>
    <p:sldId id="259" r:id="rId5"/>
    <p:sldId id="260" r:id="rId6"/>
    <p:sldId id="263" r:id="rId7"/>
    <p:sldId id="262" r:id="rId8"/>
    <p:sldId id="312" r:id="rId9"/>
    <p:sldId id="261" r:id="rId10"/>
    <p:sldId id="311" r:id="rId11"/>
    <p:sldId id="267" r:id="rId12"/>
    <p:sldId id="321" r:id="rId13"/>
    <p:sldId id="322" r:id="rId14"/>
    <p:sldId id="325" r:id="rId15"/>
    <p:sldId id="271" r:id="rId16"/>
    <p:sldId id="300" r:id="rId17"/>
    <p:sldId id="301" r:id="rId18"/>
    <p:sldId id="302" r:id="rId19"/>
    <p:sldId id="303" r:id="rId20"/>
    <p:sldId id="304" r:id="rId21"/>
    <p:sldId id="318" r:id="rId22"/>
    <p:sldId id="317" r:id="rId23"/>
    <p:sldId id="289" r:id="rId24"/>
    <p:sldId id="288" r:id="rId25"/>
    <p:sldId id="287" r:id="rId26"/>
    <p:sldId id="286" r:id="rId27"/>
    <p:sldId id="294" r:id="rId28"/>
    <p:sldId id="290" r:id="rId29"/>
    <p:sldId id="299" r:id="rId30"/>
    <p:sldId id="278" r:id="rId31"/>
    <p:sldId id="279" r:id="rId32"/>
    <p:sldId id="297" r:id="rId33"/>
    <p:sldId id="280" r:id="rId34"/>
    <p:sldId id="281" r:id="rId35"/>
    <p:sldId id="309" r:id="rId36"/>
    <p:sldId id="291" r:id="rId37"/>
    <p:sldId id="310" r:id="rId38"/>
    <p:sldId id="308" r:id="rId39"/>
    <p:sldId id="319" r:id="rId40"/>
    <p:sldId id="320" r:id="rId41"/>
    <p:sldId id="282" r:id="rId42"/>
    <p:sldId id="283" r:id="rId43"/>
    <p:sldId id="284" r:id="rId44"/>
    <p:sldId id="298" r:id="rId4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F53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 varScale="1">
        <p:scale>
          <a:sx n="154" d="100"/>
          <a:sy n="154" d="100"/>
        </p:scale>
        <p:origin x="206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6/18/2016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CiT v PT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6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7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1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FDCA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| GSI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GSI 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r>
              <a:rPr lang="en-US" dirty="0"/>
              <a:t>In Silico Comparison of Photons versus Carbon Ions in Single Fraction Therapy</a:t>
            </a:r>
            <a:br>
              <a:rPr lang="sl-SI" dirty="0"/>
            </a:br>
            <a:r>
              <a:rPr lang="en-US" dirty="0"/>
              <a:t>of Lung Cancer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effects</a:t>
            </a:r>
          </a:p>
        </p:txBody>
      </p:sp>
      <p:pic>
        <p:nvPicPr>
          <p:cNvPr id="4" name="PhasesInterplay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016" y="2272077"/>
            <a:ext cx="3400037" cy="2637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7962" y="2039362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1314605" y="5146299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  <p:sp>
        <p:nvSpPr>
          <p:cNvPr id="7" name="Rechteck 2"/>
          <p:cNvSpPr/>
          <p:nvPr/>
        </p:nvSpPr>
        <p:spPr>
          <a:xfrm>
            <a:off x="5796136" y="5146299"/>
            <a:ext cx="2364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C. Graeff, GSI</a:t>
            </a:r>
          </a:p>
        </p:txBody>
      </p:sp>
    </p:spTree>
    <p:extLst>
      <p:ext uri="{BB962C8B-B14F-4D97-AF65-F5344CB8AC3E}">
        <p14:creationId xmlns:p14="http://schemas.microsoft.com/office/powerpoint/2010/main" val="656072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 &amp; Quality Assurance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72816"/>
            <a:ext cx="5395616" cy="4464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registration: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996" y="479715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registration:</a:t>
            </a:r>
          </a:p>
        </p:txBody>
      </p:sp>
    </p:spTree>
    <p:extLst>
      <p:ext uri="{BB962C8B-B14F-4D97-AF65-F5344CB8AC3E}">
        <p14:creationId xmlns:p14="http://schemas.microsoft.com/office/powerpoint/2010/main" val="39304843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8962529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– General Group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42214266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</a:t>
            </a:r>
            <a:r>
              <a:rPr lang="sl-SI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 (each tumor 1 x 24 </a:t>
            </a:r>
            <a:r>
              <a:rPr lang="en-US" dirty="0" err="1"/>
              <a:t>Gy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2.9 cm</a:t>
            </a:r>
            <a:r>
              <a:rPr lang="en-US" baseline="30000" dirty="0"/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field uniform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LEM IV biological model </a:t>
            </a:r>
          </a:p>
          <a:p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1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Dose 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10 dose calculations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Without motion, static (2x)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 motion, without compensation, 4D-interplay (4x)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With motion, with compensation, 4D-rescanning (4x)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74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2420888"/>
            <a:ext cx="6823075" cy="275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9752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12160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462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75" y="2568526"/>
            <a:ext cx="7262934" cy="2554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Examples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517678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51767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943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Tumors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3" y="1619250"/>
            <a:ext cx="6340095" cy="4479925"/>
          </a:xfrm>
        </p:spPr>
      </p:pic>
      <p:sp>
        <p:nvSpPr>
          <p:cNvPr id="5" name="Rectangle 4"/>
          <p:cNvSpPr/>
          <p:nvPr/>
        </p:nvSpPr>
        <p:spPr>
          <a:xfrm>
            <a:off x="601853" y="1619250"/>
            <a:ext cx="3960440" cy="4402038"/>
          </a:xfrm>
          <a:prstGeom prst="rect">
            <a:avLst/>
          </a:prstGeom>
          <a:solidFill>
            <a:srgbClr val="FD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158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Dose to Critical Organs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8115511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18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459563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Dose to Critical Organs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417647" cy="4479925"/>
          </a:xfrm>
        </p:spPr>
      </p:pic>
    </p:spTree>
    <p:extLst>
      <p:ext uri="{BB962C8B-B14F-4D97-AF65-F5344CB8AC3E}">
        <p14:creationId xmlns:p14="http://schemas.microsoft.com/office/powerpoint/2010/main" val="7866750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2096009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b="1" u="sng" dirty="0"/>
              <a:t>Lung Cancer Patients with Multiple Tumors</a:t>
            </a:r>
            <a:endParaRPr lang="en-US" b="1" u="sng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36330281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1944216" cy="16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16832"/>
            <a:ext cx="2080796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1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787793"/>
            <a:ext cx="3909454" cy="308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12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805999"/>
            <a:ext cx="3909454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636912"/>
            <a:ext cx="4105053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7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669674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patients, 24 tumors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3 tumors in 2 patients received 3 x 9 </a:t>
            </a:r>
            <a:r>
              <a:rPr lang="en-US" sz="1800" dirty="0" err="1"/>
              <a:t>Gy</a:t>
            </a:r>
            <a:endParaRPr lang="en-US" sz="1800" dirty="0"/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1 tumor received 5 x 7 </a:t>
            </a:r>
            <a:r>
              <a:rPr lang="en-US" sz="1800" dirty="0" err="1"/>
              <a:t>Gy</a:t>
            </a:r>
            <a:endParaRPr lang="en-US" sz="1800" dirty="0"/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All others 1 x 24 </a:t>
            </a:r>
            <a:r>
              <a:rPr lang="en-US" sz="1800" dirty="0" err="1"/>
              <a:t>Gy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 4.1 cm</a:t>
            </a:r>
            <a:r>
              <a:rPr lang="en-US" baseline="30000" dirty="0"/>
              <a:t>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 5.9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critical organs in close vicinity to the tumor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Intensity modulated particle therapy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4594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Dose calculation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8 dose calculation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en-US" dirty="0"/>
              <a:t>2 optimizations, each 4 breathing patterns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 escalation for 3 patients to 1 x 24Gy</a:t>
            </a:r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6689" y="2348880"/>
            <a:ext cx="4283543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721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25178878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48880"/>
            <a:ext cx="8456637" cy="2866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24" y="1509755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the Tumors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9" t="24276" r="39290" b="9050"/>
          <a:stretch/>
        </p:blipFill>
        <p:spPr>
          <a:xfrm>
            <a:off x="2267744" y="1589912"/>
            <a:ext cx="4538019" cy="475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9752" y="2348880"/>
            <a:ext cx="4320128" cy="864096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2339752" y="5085184"/>
            <a:ext cx="4320128" cy="190754"/>
          </a:xfrm>
          <a:prstGeom prst="rect">
            <a:avLst/>
          </a:prstGeom>
          <a:solidFill>
            <a:schemeClr val="accent6">
              <a:lumMod val="40000"/>
              <a:lumOff val="60000"/>
              <a:alpha val="18824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89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- Example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52152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SBRT</a:t>
            </a:r>
            <a:endParaRPr lang="de-D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79513" y="5204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/>
              <a:t>PT</a:t>
            </a:r>
            <a:endParaRPr lang="de-D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413415"/>
            <a:ext cx="8489974" cy="2775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24" y="1509755"/>
            <a:ext cx="631024" cy="156401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59632" y="3073765"/>
            <a:ext cx="2448272" cy="1519283"/>
            <a:chOff x="1259632" y="3073765"/>
            <a:chExt cx="2448272" cy="1519283"/>
          </a:xfrm>
        </p:grpSpPr>
        <p:sp>
          <p:nvSpPr>
            <p:cNvPr id="5" name="TextBox 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8144" y="3073765"/>
            <a:ext cx="2448272" cy="1519283"/>
            <a:chOff x="1259632" y="3073765"/>
            <a:chExt cx="2448272" cy="1519283"/>
          </a:xfrm>
        </p:grpSpPr>
        <p:sp>
          <p:nvSpPr>
            <p:cNvPr id="15" name="TextBox 14"/>
            <p:cNvSpPr txBox="1"/>
            <p:nvPr/>
          </p:nvSpPr>
          <p:spPr>
            <a:xfrm>
              <a:off x="2771800" y="3073765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2">
                      <a:lumMod val="75000"/>
                    </a:schemeClr>
                  </a:solidFill>
                </a:rPr>
                <a:t>Heart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792" y="404189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accent5">
                      <a:lumMod val="50000"/>
                    </a:schemeClr>
                  </a:solidFill>
                </a:rPr>
                <a:t>Stomach</a:t>
              </a:r>
              <a:endParaRPr lang="de-DE" sz="1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9632" y="3933056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rgbClr val="002060"/>
                  </a:solidFill>
                </a:rPr>
                <a:t>Esophagus</a:t>
              </a:r>
              <a:endParaRPr lang="de-DE" sz="1400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736" y="4285271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solidFill>
                    <a:schemeClr val="bg1"/>
                  </a:solidFill>
                </a:rPr>
                <a:t>Target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5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to Critical Organs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717598"/>
              </p:ext>
            </p:extLst>
          </p:nvPr>
        </p:nvGraphicFramePr>
        <p:xfrm>
          <a:off x="1475656" y="1628800"/>
          <a:ext cx="6696744" cy="473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656" y="1628800"/>
                        <a:ext cx="6696744" cy="473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Results – Dose Escalation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4598156" cy="3456384"/>
          </a:xfr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1157"/>
              </p:ext>
            </p:extLst>
          </p:nvPr>
        </p:nvGraphicFramePr>
        <p:xfrm>
          <a:off x="5076056" y="2564904"/>
          <a:ext cx="3744415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Graph" r:id="rId4" imgW="2879640" imgH="1439640" progId="Origin50.Graph">
                  <p:embed/>
                </p:oleObj>
              </mc:Choice>
              <mc:Fallback>
                <p:oleObj name="Graph" r:id="rId4" imgW="2879640" imgH="143964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6056" y="2564904"/>
                        <a:ext cx="3744415" cy="1872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34197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494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3645024"/>
            <a:ext cx="7920880" cy="21602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768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82067"/>
              </p:ext>
            </p:extLst>
          </p:nvPr>
        </p:nvGraphicFramePr>
        <p:xfrm>
          <a:off x="1476375" y="1628775"/>
          <a:ext cx="6696075" cy="473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628775"/>
                        <a:ext cx="6696075" cy="473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8113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717598"/>
              </p:ext>
            </p:extLst>
          </p:nvPr>
        </p:nvGraphicFramePr>
        <p:xfrm>
          <a:off x="1476375" y="1628775"/>
          <a:ext cx="6696075" cy="473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628775"/>
                        <a:ext cx="6696075" cy="473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932040" y="1844824"/>
            <a:ext cx="432048" cy="4320480"/>
          </a:xfrm>
          <a:prstGeom prst="rect">
            <a:avLst/>
          </a:prstGeom>
          <a:solidFill>
            <a:srgbClr val="FBDF53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55172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3570013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FDC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FDCA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– General Group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sl-SI" dirty="0"/>
              <a:t>Lung Cancer Patients with Multiple Tumors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22797614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delivers the same dose to tumors as SBRT,</a:t>
            </a:r>
          </a:p>
          <a:p>
            <a:pPr marL="0" indent="0"/>
            <a:r>
              <a:rPr lang="en-US" dirty="0"/>
              <a:t>     while depositing significantly less dose to normal tissue.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PT should be considered as a </a:t>
            </a:r>
            <a:r>
              <a:rPr lang="en-US" b="1" dirty="0" err="1"/>
              <a:t>treamtent</a:t>
            </a:r>
            <a:r>
              <a:rPr lang="en-US" b="1" dirty="0"/>
              <a:t> modality for lung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Phase III Randomized Trial Comparing Overall Survival After Photon Versus Proton Chemoradiotherapy for Inoperable Stage II-IIIB NSCLC</a:t>
            </a:r>
            <a:r>
              <a:rPr lang="sl-SI" dirty="0"/>
              <a:t> (</a:t>
            </a:r>
            <a:r>
              <a:rPr lang="en-US" dirty="0"/>
              <a:t>RTOG</a:t>
            </a:r>
            <a:r>
              <a:rPr lang="sl-SI" dirty="0"/>
              <a:t> 1308), started in 2014, passive scattering proton therapy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lung cancer patients treated with active scanning carbon-ions at NIRS, Chiba (Japan)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Löwe?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939" y="1556792"/>
            <a:ext cx="1459829" cy="2817112"/>
          </a:xfrm>
        </p:spPr>
        <p:txBody>
          <a:bodyPr/>
          <a:lstStyle/>
          <a:p>
            <a:pPr algn="ctr"/>
            <a:r>
              <a:rPr lang="sl-SI" b="1" dirty="0"/>
              <a:t>GSI</a:t>
            </a:r>
          </a:p>
          <a:p>
            <a:r>
              <a:rPr lang="sl-SI" dirty="0"/>
              <a:t>C. Graeff</a:t>
            </a:r>
          </a:p>
          <a:p>
            <a:r>
              <a:rPr lang="sl-SI" dirty="0"/>
              <a:t>M. Durante</a:t>
            </a:r>
          </a:p>
          <a:p>
            <a:pPr marL="0" indent="0"/>
            <a:r>
              <a:rPr lang="sl-SI" dirty="0"/>
              <a:t>A. Eichorn</a:t>
            </a:r>
          </a:p>
          <a:p>
            <a:pPr marL="0" indent="0"/>
            <a:r>
              <a:rPr lang="sl-SI" dirty="0"/>
              <a:t>M. Prall</a:t>
            </a:r>
          </a:p>
          <a:p>
            <a:pPr marL="0" indent="0"/>
            <a:r>
              <a:rPr lang="sl-SI" dirty="0"/>
              <a:t>S. Hild </a:t>
            </a:r>
          </a:p>
          <a:p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48117" y="2204864"/>
            <a:ext cx="1728192" cy="245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FC</a:t>
            </a:r>
            <a:endParaRPr lang="sl-SI" kern="0" dirty="0"/>
          </a:p>
          <a:p>
            <a:r>
              <a:rPr lang="sl-SI" kern="0" dirty="0"/>
              <a:t>J. Stroom</a:t>
            </a:r>
          </a:p>
          <a:p>
            <a:r>
              <a:rPr lang="sl-SI" kern="0" dirty="0"/>
              <a:t>C. Greco</a:t>
            </a:r>
          </a:p>
          <a:p>
            <a:r>
              <a:rPr lang="sl-SI" kern="0" dirty="0"/>
              <a:t>N. Pimentel</a:t>
            </a:r>
          </a:p>
          <a:p>
            <a:r>
              <a:rPr lang="sl-SI" kern="0" dirty="0"/>
              <a:t>S. Vierra</a:t>
            </a:r>
            <a:endParaRPr lang="de-DE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56176" y="3068960"/>
            <a:ext cx="230677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UK Erlangen</a:t>
            </a:r>
          </a:p>
          <a:p>
            <a:r>
              <a:rPr lang="sl-SI" kern="0" dirty="0"/>
              <a:t>C. Bert</a:t>
            </a:r>
          </a:p>
          <a:p>
            <a:r>
              <a:rPr lang="sl-SI" kern="0" dirty="0"/>
              <a:t>T. Brandt</a:t>
            </a:r>
          </a:p>
          <a:p>
            <a:r>
              <a:rPr lang="sl-SI" kern="0" dirty="0"/>
              <a:t>J. Wölfelschneider</a:t>
            </a:r>
            <a:endParaRPr lang="de-DE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77072"/>
            <a:ext cx="2592288" cy="825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094808"/>
            <a:ext cx="2714215" cy="792088"/>
          </a:xfrm>
          <a:prstGeom prst="rect">
            <a:avLst/>
          </a:prstGeom>
        </p:spPr>
      </p:pic>
      <p:pic>
        <p:nvPicPr>
          <p:cNvPr id="1026" name="Picture 2" descr="http://www.neuroonkologie.de/files/studycenters/14-universitaetsklinikum-erlang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517232"/>
            <a:ext cx="2562598" cy="6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Thank you for your attention.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9934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Stereotactic Body Radiation Treatment (SBRT)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054881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SBRT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3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 dirty="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68" y="1487347"/>
            <a:ext cx="2952328" cy="160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00" b="89824" l="9960" r="89940">
                        <a14:foregroundMark x1="38732" y1="5427" x2="38732" y2="5427"/>
                        <a14:foregroundMark x1="37123" y1="1900" x2="37123" y2="1900"/>
                        <a14:backgroundMark x1="79276" y1="25645" x2="79276" y2="25645"/>
                        <a14:backgroundMark x1="66700" y1="6377" x2="66700" y2="6377"/>
                        <a14:backgroundMark x1="94266" y1="23474" x2="94266" y2="23474"/>
                        <a14:backgroundMark x1="82696" y1="68928" x2="82093" y2="69471"/>
                        <a14:backgroundMark x1="69014" y1="96744" x2="69014" y2="96744"/>
                        <a14:backgroundMark x1="69014" y1="96744" x2="69014" y2="96744"/>
                        <a14:backgroundMark x1="36016" y1="94437" x2="36016" y2="94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5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 dirty="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779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8088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68" y="1487347"/>
            <a:ext cx="2952328" cy="160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3D Treatment Plan Example</a:t>
            </a:r>
            <a:endParaRPr lang="en-US" dirty="0"/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00" b="89824" l="9960" r="89940">
                        <a14:foregroundMark x1="38732" y1="5427" x2="38732" y2="5427"/>
                        <a14:foregroundMark x1="37123" y1="1900" x2="37123" y2="1900"/>
                        <a14:backgroundMark x1="79276" y1="25645" x2="79276" y2="25645"/>
                        <a14:backgroundMark x1="66700" y1="6377" x2="66700" y2="6377"/>
                        <a14:backgroundMark x1="94266" y1="23474" x2="94266" y2="23474"/>
                        <a14:backgroundMark x1="82696" y1="68928" x2="82093" y2="69471"/>
                        <a14:backgroundMark x1="69014" y1="96744" x2="69014" y2="96744"/>
                        <a14:backgroundMark x1="69014" y1="96744" x2="69014" y2="96744"/>
                        <a14:backgroundMark x1="36016" y1="94437" x2="36016" y2="94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pic>
        <p:nvPicPr>
          <p:cNvPr id="6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26" b="96854" l="9828" r="89970">
                        <a14:foregroundMark x1="36879" y1="2462" x2="36879" y2="2462"/>
                        <a14:foregroundMark x1="27052" y1="90971" x2="27052" y2="90971"/>
                        <a14:foregroundMark x1="29483" y1="96854" x2="29483" y2="96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15251"/>
            <a:ext cx="4105275" cy="304194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7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 dirty="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779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0432" y="4791590"/>
            <a:ext cx="631024" cy="1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4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äsentationsvorlage_BWL9">
  <a:themeElements>
    <a:clrScheme name="v1_TUD_Präsentation_rot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3</TotalTime>
  <Words>644</Words>
  <Application>Microsoft Office PowerPoint</Application>
  <PresentationFormat>On-screen Show (4:3)</PresentationFormat>
  <Paragraphs>167</Paragraphs>
  <Slides>44</Slides>
  <Notes>5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Microsoft YaHei</vt:lpstr>
      <vt:lpstr>Arial</vt:lpstr>
      <vt:lpstr>Calibri</vt:lpstr>
      <vt:lpstr>Tahoma</vt:lpstr>
      <vt:lpstr>Wingdings</vt:lpstr>
      <vt:lpstr>Präsentationsvorlage_BWL9</vt:lpstr>
      <vt:lpstr>Graph</vt:lpstr>
      <vt:lpstr>In Silico Comparison of Photons versus Carbon Ions in Single Fraction Therapy of Lung Cancer</vt:lpstr>
      <vt:lpstr>Outline</vt:lpstr>
      <vt:lpstr>Outline</vt:lpstr>
      <vt:lpstr>Introduction</vt:lpstr>
      <vt:lpstr>Stereotactic Body Radiation Treatment (SBRT)</vt:lpstr>
      <vt:lpstr>3D Treatment Plan Example</vt:lpstr>
      <vt:lpstr>3D Treatment Plan Example</vt:lpstr>
      <vt:lpstr>3D Treatment Plan Example</vt:lpstr>
      <vt:lpstr>3D Treatment Plan Example</vt:lpstr>
      <vt:lpstr>Motion effects</vt:lpstr>
      <vt:lpstr>Deformable Image Registration &amp; Quality Assurance</vt:lpstr>
      <vt:lpstr>Outline</vt:lpstr>
      <vt:lpstr>Outline</vt:lpstr>
      <vt:lpstr>Patient Data</vt:lpstr>
      <vt:lpstr>Dose calculations</vt:lpstr>
      <vt:lpstr>Results - Examples</vt:lpstr>
      <vt:lpstr>Results - Examples</vt:lpstr>
      <vt:lpstr>Results – Dose to Tumors</vt:lpstr>
      <vt:lpstr>Results - Dose to Critical Organs</vt:lpstr>
      <vt:lpstr>Results - Dose to Critical Organs</vt:lpstr>
      <vt:lpstr>Outline</vt:lpstr>
      <vt:lpstr>Outline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Patient Data</vt:lpstr>
      <vt:lpstr>Dose calculation</vt:lpstr>
      <vt:lpstr>Results – Dose to the Tumors</vt:lpstr>
      <vt:lpstr>Results - Example</vt:lpstr>
      <vt:lpstr>Results – Dose to the Tumors</vt:lpstr>
      <vt:lpstr>Results - Example</vt:lpstr>
      <vt:lpstr>Results – Dose to Critical Organs</vt:lpstr>
      <vt:lpstr>Results – Dose Escalation</vt:lpstr>
      <vt:lpstr>Clinical Trial RTOG 0617</vt:lpstr>
      <vt:lpstr>Clinical Trial RTOG 0617</vt:lpstr>
      <vt:lpstr>Clinical Trial RTOG 0617</vt:lpstr>
      <vt:lpstr>Clinical Trial RTOG 0617</vt:lpstr>
      <vt:lpstr>Outline</vt:lpstr>
      <vt:lpstr>Outline</vt:lpstr>
      <vt:lpstr>Conclusions</vt:lpstr>
      <vt:lpstr>Outlook</vt:lpstr>
      <vt:lpstr>Acknowledgments</vt:lpstr>
      <vt:lpstr>Thank you for your attention.</vt:lpstr>
    </vt:vector>
  </TitlesOfParts>
  <Company>GSI Helmholzzentrum für Schwerionenforschung 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194</cp:revision>
  <dcterms:created xsi:type="dcterms:W3CDTF">2013-05-10T13:39:42Z</dcterms:created>
  <dcterms:modified xsi:type="dcterms:W3CDTF">2016-06-18T18:53:10Z</dcterms:modified>
</cp:coreProperties>
</file>